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8788" cy="99409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92" y="32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00C6B60-4122-4F47-A635-AF0EAC602559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6712" cy="447357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4245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AF6CD0A-EACD-4624-8F40-FCC75FB254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6CD0A-EACD-4624-8F40-FCC75FB254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9460-C0D8-48E5-A909-D2FEF9771CE0}" type="datetimeFigureOut">
              <a:rPr lang="es-ES" smtClean="0"/>
              <a:pPr/>
              <a:t>16/01/2020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630A7-A3CB-4D7A-8E0B-C588EB1CD5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0" y="1712640"/>
            <a:ext cx="6858000" cy="5040560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1" y="8913440"/>
            <a:ext cx="6857999" cy="946150"/>
            <a:chOff x="45" y="5760"/>
            <a:chExt cx="4446" cy="596"/>
          </a:xfrm>
        </p:grpSpPr>
        <p:sp>
          <p:nvSpPr>
            <p:cNvPr id="5" name="Rectangle 58"/>
            <p:cNvSpPr>
              <a:spLocks noChangeArrowheads="1"/>
            </p:cNvSpPr>
            <p:nvPr/>
          </p:nvSpPr>
          <p:spPr bwMode="auto">
            <a:xfrm>
              <a:off x="45" y="5760"/>
              <a:ext cx="444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6" name="Picture 56" descr="img_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4" y="6078"/>
              <a:ext cx="199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44624" y="8193360"/>
            <a:ext cx="4249737" cy="6477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44624" y="7617296"/>
            <a:ext cx="4249737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44624" y="6753200"/>
            <a:ext cx="4249737" cy="7921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Rectangle 47"/>
          <p:cNvSpPr>
            <a:spLocks noChangeArrowheads="1"/>
          </p:cNvSpPr>
          <p:nvPr/>
        </p:nvSpPr>
        <p:spPr bwMode="auto">
          <a:xfrm>
            <a:off x="4365104" y="6753200"/>
            <a:ext cx="2492896" cy="20891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Text Box 48"/>
          <p:cNvSpPr txBox="1">
            <a:spLocks noChangeArrowheads="1"/>
          </p:cNvSpPr>
          <p:nvPr/>
        </p:nvSpPr>
        <p:spPr bwMode="auto">
          <a:xfrm>
            <a:off x="44624" y="6825208"/>
            <a:ext cx="4214812" cy="65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Verdana" pitchFamily="34" charset="0"/>
              </a:rPr>
              <a:t>PRECIO POR PERSONA EN HABITACION DOBLE</a:t>
            </a:r>
          </a:p>
          <a:p>
            <a:pPr algn="ctr"/>
            <a:r>
              <a:rPr lang="es-ES" sz="1400" b="1" dirty="0">
                <a:latin typeface="Verdana" pitchFamily="34" charset="0"/>
              </a:rPr>
              <a:t>Precio por </a:t>
            </a:r>
            <a:r>
              <a:rPr lang="es-ES" sz="1400" b="1" dirty="0" smtClean="0">
                <a:latin typeface="Verdana" pitchFamily="34" charset="0"/>
              </a:rPr>
              <a:t>persona 450.-€</a:t>
            </a:r>
            <a:endParaRPr lang="es-ES" sz="1100" b="1" dirty="0">
              <a:latin typeface="Verdana" pitchFamily="34" charset="0"/>
            </a:endParaRPr>
          </a:p>
          <a:p>
            <a:pPr algn="ctr"/>
            <a:r>
              <a:rPr lang="es-ES" sz="1000" b="1" dirty="0">
                <a:latin typeface="Verdana" pitchFamily="34" charset="0"/>
              </a:rPr>
              <a:t>           </a:t>
            </a:r>
            <a:r>
              <a:rPr lang="es-ES" sz="1050" dirty="0" err="1">
                <a:latin typeface="Verdana" pitchFamily="34" charset="0"/>
              </a:rPr>
              <a:t>Spto</a:t>
            </a:r>
            <a:r>
              <a:rPr lang="es-ES" sz="1050" dirty="0">
                <a:latin typeface="Verdana" pitchFamily="34" charset="0"/>
              </a:rPr>
              <a:t>. opcional en HABITACION </a:t>
            </a:r>
            <a:r>
              <a:rPr lang="es-ES" sz="1050" dirty="0" smtClean="0">
                <a:latin typeface="Verdana" pitchFamily="34" charset="0"/>
              </a:rPr>
              <a:t>individual 130.-€</a:t>
            </a:r>
            <a:endParaRPr lang="es-ES" sz="1000" dirty="0">
              <a:latin typeface="Verdana" pitchFamily="34" charset="0"/>
            </a:endParaRPr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0" y="7617296"/>
            <a:ext cx="4149080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Verdana" pitchFamily="34" charset="0"/>
              </a:rPr>
              <a:t>OBSERVACIONES</a:t>
            </a:r>
          </a:p>
          <a:p>
            <a:r>
              <a:rPr lang="es-ES" sz="1100" dirty="0">
                <a:latin typeface="Verdana" pitchFamily="34" charset="0"/>
              </a:rPr>
              <a:t>Documentación: D.N.I</a:t>
            </a:r>
            <a:r>
              <a:rPr lang="es-ES" sz="1100" dirty="0" smtClean="0">
                <a:latin typeface="Verdana" pitchFamily="34" charset="0"/>
              </a:rPr>
              <a:t>. </a:t>
            </a:r>
            <a:endParaRPr lang="es-ES" sz="1100" dirty="0">
              <a:latin typeface="Verdana" pitchFamily="34" charset="0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44624" y="8193360"/>
            <a:ext cx="4249737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Verdana" pitchFamily="34" charset="0"/>
              </a:rPr>
              <a:t>LOS PRECIOS NO INCLUYEN</a:t>
            </a:r>
          </a:p>
          <a:p>
            <a:r>
              <a:rPr lang="es-ES" sz="1050" b="1" dirty="0">
                <a:latin typeface="Verdana" pitchFamily="34" charset="0"/>
              </a:rPr>
              <a:t>ENTRADAS</a:t>
            </a:r>
            <a:r>
              <a:rPr lang="es-ES" sz="1050" dirty="0">
                <a:latin typeface="Verdana" pitchFamily="34" charset="0"/>
              </a:rPr>
              <a:t> a monumentos, museos ni  cualquier otro servicio no especificado en el programa.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4365105" y="6753200"/>
            <a:ext cx="2492896" cy="2231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C00000"/>
                </a:solidFill>
                <a:latin typeface="Verdana" pitchFamily="34" charset="0"/>
              </a:rPr>
              <a:t>LOS PRECIOS INCLUYEN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Viaje en autocar.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Estancia en Hotel PALACIOS*** en Alfaro (Rioja)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Régimen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pensión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completa,  excepto un almuerzo.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Vino y agua incluidos.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Almuerzos en Restaurantes de Logroño y Zaragoza.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Visitas con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guía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 : Alfaro, Pamplona,  Castillo de Olite, Catedral de Calahorra, Logroño, Monasterio de </a:t>
            </a:r>
            <a:r>
              <a:rPr lang="es-ES" sz="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Veruela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etc.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Entradas Castillo de Olite, Catedral de Calahorra y Monasterio de </a:t>
            </a:r>
            <a:r>
              <a:rPr lang="es-ES" sz="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Veruela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s-ES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Guía </a:t>
            </a: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acompañante </a:t>
            </a:r>
          </a:p>
          <a:p>
            <a:pPr>
              <a:buFont typeface="Arial" charset="0"/>
              <a:buChar char="•"/>
            </a:pPr>
            <a:r>
              <a:rPr lang="es-E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Seguro de asistencia en viaje</a:t>
            </a:r>
          </a:p>
          <a:p>
            <a:pPr>
              <a:defRPr/>
            </a:pPr>
            <a:endParaRPr lang="es-ES" sz="700" dirty="0">
              <a:latin typeface="Verdana" pitchFamily="34" charset="0"/>
            </a:endParaRP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4293096" y="8882090"/>
            <a:ext cx="2459328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700338" algn="ctr"/>
                <a:tab pos="4040188" algn="l"/>
                <a:tab pos="5400675" algn="r"/>
              </a:tabLst>
            </a:pPr>
            <a:r>
              <a:rPr lang="es-ES" sz="1100" dirty="0"/>
              <a:t>ORGANIZACIÓN TECNICA </a:t>
            </a:r>
            <a:r>
              <a:rPr lang="es-ES" sz="1100" dirty="0" smtClean="0"/>
              <a:t> CV-Mm236-V</a:t>
            </a:r>
            <a:endParaRPr lang="es-ES" sz="1100" dirty="0"/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auto">
          <a:xfrm>
            <a:off x="44624" y="8913440"/>
            <a:ext cx="257333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42975"/>
            <a:r>
              <a:rPr lang="es-ES" sz="1200" b="1" dirty="0">
                <a:solidFill>
                  <a:srgbClr val="C00000"/>
                </a:solidFill>
                <a:latin typeface="Verdana" pitchFamily="34" charset="0"/>
              </a:rPr>
              <a:t>INFORMACIÓN Y RESERVAS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57166" y="166654"/>
            <a:ext cx="6672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Arial Black" pitchFamily="34" charset="0"/>
              </a:rPr>
              <a:t>DEL </a:t>
            </a:r>
            <a:r>
              <a:rPr lang="es-ES" sz="2800" dirty="0" smtClean="0">
                <a:latin typeface="Arial Black" pitchFamily="34" charset="0"/>
              </a:rPr>
              <a:t>19 </a:t>
            </a:r>
            <a:r>
              <a:rPr lang="es-ES" sz="2800" dirty="0" smtClean="0">
                <a:latin typeface="Arial Black" pitchFamily="34" charset="0"/>
              </a:rPr>
              <a:t>AL 24 OCTUBRE 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23" name="WordArt 39"/>
          <p:cNvSpPr>
            <a:spLocks noChangeArrowheads="1" noChangeShapeType="1" noTextEdit="1"/>
          </p:cNvSpPr>
          <p:nvPr/>
        </p:nvSpPr>
        <p:spPr bwMode="auto">
          <a:xfrm>
            <a:off x="2060848" y="776536"/>
            <a:ext cx="3960440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20"/>
              </a:avLst>
            </a:prstTxWarp>
          </a:bodyPr>
          <a:lstStyle/>
          <a:p>
            <a:pPr algn="ctr"/>
            <a:r>
              <a:rPr lang="es-ES" sz="3600" b="1" kern="10" dirty="0" smtClean="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 Black"/>
              </a:rPr>
              <a:t>LA RIOJA</a:t>
            </a:r>
            <a:endParaRPr lang="es-ES" sz="3600" b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Arial Black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628800" y="1712640"/>
            <a:ext cx="5229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19 OCTUBRE . LUGARES DE SALIDA A ALFARO – LA RIOJA</a:t>
            </a:r>
          </a:p>
          <a:p>
            <a:pPr algn="just"/>
            <a:r>
              <a:rPr lang="es-ES" sz="850" dirty="0" smtClean="0">
                <a:latin typeface="Verdana" pitchFamily="34" charset="0"/>
                <a:ea typeface="Verdana" pitchFamily="34" charset="0"/>
              </a:rPr>
              <a:t>Salida desde el lugar y a la hora cordada can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anterioridad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con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dirección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Alfaro, Ciudad Origen – Alfaro. Llegada al hotel y distribución de habitaciones. Almuerzo en el hotel.  Por la tarde, visita guiada a Alfaro, Colegiata de San Miguel, etc. Al finalizar, Copa de bienvenida en la enoteca / Museo del hotel. Cena y alojamiento en el hotel.</a:t>
            </a:r>
          </a:p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20 OCTUBRE  – PAMPLONA - OLITE. 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Desayuno en el hotel. A continuación, visita a la ciudad de Pamplona, donde destaca la catedral de Santa María, así como la plaza del ayuntamiento, parque de la ciudadela, Murallas y Casco viejo. Veremos la famosa Estafeta, calle por donde pasan los encierros de San Fermín. Comida Libre en el centro de Pamplona. Por la tarde, visita a Olite, residencia preferida de los Reyes de Navarra durante el S. XV. Visitaremos su asombroso castillo que por sus dimensiones constituye una auténtica ciudad medieval. Regreso al hotel, cena y alojamiento. </a:t>
            </a:r>
          </a:p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21 OCTUBRE  – CALAHORRA – TUDELA.</a:t>
            </a:r>
          </a:p>
          <a:p>
            <a:pPr algn="just"/>
            <a:r>
              <a:rPr lang="es-ES" sz="850" dirty="0" smtClean="0">
                <a:latin typeface="Verdana" pitchFamily="34" charset="0"/>
                <a:ea typeface="Verdana" pitchFamily="34" charset="0"/>
              </a:rPr>
              <a:t>Desayuno en el hotel y visita de Calahorra, ciudad llena de historia y monumentalidad –fue habitada por celtíberos y romanos-, hay que reseñar su Catedral y los Jardines del </a:t>
            </a:r>
            <a:r>
              <a:rPr lang="es-ES" sz="850" dirty="0" err="1" smtClean="0">
                <a:latin typeface="Verdana" pitchFamily="34" charset="0"/>
                <a:ea typeface="Verdana" pitchFamily="34" charset="0"/>
              </a:rPr>
              <a:t>Mercadal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. Visita a bodega Fincas de Azabache en Aldeanueva de Ebro. Destaca en el sector por su tecnología, ejemplo de sostenibilidad. Cata de vinos con </a:t>
            </a:r>
            <a:r>
              <a:rPr lang="es-ES" sz="850" dirty="0" err="1" smtClean="0">
                <a:latin typeface="Verdana" pitchFamily="34" charset="0"/>
                <a:ea typeface="Verdana" pitchFamily="34" charset="0"/>
              </a:rPr>
              <a:t>snacks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 incluido .  </a:t>
            </a:r>
          </a:p>
          <a:p>
            <a:pPr algn="just"/>
            <a:r>
              <a:rPr lang="es-ES" sz="850" dirty="0" smtClean="0">
                <a:latin typeface="Verdana" pitchFamily="34" charset="0"/>
                <a:ea typeface="Verdana" pitchFamily="34" charset="0"/>
              </a:rPr>
              <a:t>Regreso al hotel para el almuerzo. Por la tarde, nos acercaremos a visitar Tudela cuya riqueza monumental se refleja en su magnífica Catedral enclavada en el Casco Antiguo y declarada Monumento Nacional. Tiempo libre. Regreso al hotel para la cena. Alojamiento.</a:t>
            </a:r>
          </a:p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22 OCTUBRE – LOGROÑO - LAGUARDIA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Desayuno y salida hacia Logroño. Visita guiada a la ciudad, capital y corazón de la Comunidad Autónoma de La Rioja. Visitaremos la Catedral de la Redonda (exterior), el Paseo del Espolón donde se encuentra la famosa estatua del General Espartero, y la zona de Chiquiteo.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Después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de un tiempo libre, haremos el almuerzo en un restaurante céntrico. Por la tarde nos desplazaremos a </a:t>
            </a:r>
            <a:r>
              <a:rPr lang="es-ES" sz="850" dirty="0" err="1" smtClean="0">
                <a:latin typeface="Verdana" pitchFamily="34" charset="0"/>
                <a:ea typeface="Verdana" pitchFamily="34" charset="0"/>
              </a:rPr>
              <a:t>Laguardia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, con un gran patrimonio arquitectónico. Se trata de una ciudad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amurallada donde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podremos observar las casas solariegas y degustar un vino con un pincho al finalizar la visita. Regreso al hotel, cena y alojamiento. </a:t>
            </a:r>
          </a:p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23 OCTUBRE  - TARAZONA  - MONASTERIO DE VERUELA – ALFARO</a:t>
            </a:r>
          </a:p>
          <a:p>
            <a:pPr algn="just"/>
            <a:r>
              <a:rPr lang="es-ES" sz="850" dirty="0" smtClean="0">
                <a:latin typeface="Verdana" pitchFamily="34" charset="0"/>
                <a:ea typeface="Verdana" pitchFamily="34" charset="0"/>
              </a:rPr>
              <a:t>Desayuno en el hotel y visita a Tarazona, conocida como “Toledo Aragonesa” y paseo por esta impresionante ciudad mudéjar. A continuación,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visitamos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El Monasterio de </a:t>
            </a:r>
            <a:r>
              <a:rPr lang="es-ES" sz="850" dirty="0" err="1" smtClean="0">
                <a:latin typeface="Verdana" pitchFamily="34" charset="0"/>
                <a:ea typeface="Verdana" pitchFamily="34" charset="0"/>
              </a:rPr>
              <a:t>Veruela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, con entrada y visita guiada,</a:t>
            </a:r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donde La Orden del Císter se instaló en las faldas del </a:t>
            </a:r>
            <a:r>
              <a:rPr lang="es-ES" sz="850" dirty="0" err="1" smtClean="0">
                <a:latin typeface="Verdana" pitchFamily="34" charset="0"/>
                <a:ea typeface="Verdana" pitchFamily="34" charset="0"/>
              </a:rPr>
              <a:t>Moncayo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 en el siglo XII. Entrada al Museo del Vino. Regreso al hotel para el almuerzo. Por la tarde, tarde libre para las últimas compras y pasear tranquilamente. Cena y alojamiento en el Hotel.</a:t>
            </a:r>
          </a:p>
          <a:p>
            <a:pPr algn="just"/>
            <a:r>
              <a:rPr lang="es-ES" sz="850" b="1" dirty="0" smtClean="0">
                <a:latin typeface="Verdana" pitchFamily="34" charset="0"/>
                <a:ea typeface="Verdana" pitchFamily="34" charset="0"/>
              </a:rPr>
              <a:t>Día 24 OCTUBRE – ALFARO – LUGARES DE SALIDA. </a:t>
            </a:r>
            <a:r>
              <a:rPr lang="es-ES" sz="850" dirty="0" smtClean="0">
                <a:latin typeface="Verdana" pitchFamily="34" charset="0"/>
                <a:ea typeface="Verdana" pitchFamily="34" charset="0"/>
              </a:rPr>
              <a:t>Desayuno en el hotel y salida hacia Zaragoza, tiempo libre pasa disfrutar de la ciudad, almuerzo en restaurante incluido , por la tarde salida hacia los lugares de origen, llegada y FIN DEL VIAJE.</a:t>
            </a:r>
          </a:p>
          <a:p>
            <a:r>
              <a:rPr lang="es-ES" sz="900" dirty="0" smtClean="0"/>
              <a:t> </a:t>
            </a:r>
            <a:endParaRPr lang="es-ES" sz="1100" dirty="0" smtClean="0"/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1628800" y="1280592"/>
            <a:ext cx="5112568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20"/>
              </a:avLst>
            </a:prstTxWarp>
          </a:bodyPr>
          <a:lstStyle/>
          <a:p>
            <a:pPr algn="ctr"/>
            <a:r>
              <a:rPr lang="es-ES" sz="3600" b="1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 Black"/>
              </a:rPr>
              <a:t>Alfaro, Pamplona, Olite, Calahorra, Tudela, Logroño, Laguardia, Tarazona, etc.</a:t>
            </a:r>
            <a:endParaRPr lang="es-ES" sz="3600" b="1" kern="1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Arial Black"/>
            </a:endParaRPr>
          </a:p>
        </p:txBody>
      </p:sp>
      <p:pic>
        <p:nvPicPr>
          <p:cNvPr id="30" name="29 Imagen" descr="RIOJA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565670"/>
            <a:ext cx="1556792" cy="960521"/>
          </a:xfrm>
          <a:prstGeom prst="rect">
            <a:avLst/>
          </a:prstGeom>
        </p:spPr>
      </p:pic>
      <p:pic>
        <p:nvPicPr>
          <p:cNvPr id="31" name="30 Imagen" descr="RIOJA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576736"/>
            <a:ext cx="1565731" cy="1094789"/>
          </a:xfrm>
          <a:prstGeom prst="rect">
            <a:avLst/>
          </a:prstGeom>
        </p:spPr>
      </p:pic>
      <p:pic>
        <p:nvPicPr>
          <p:cNvPr id="33" name="32 Imagen" descr="RIOJA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728864"/>
            <a:ext cx="1556792" cy="875695"/>
          </a:xfrm>
          <a:prstGeom prst="rect">
            <a:avLst/>
          </a:prstGeom>
        </p:spPr>
      </p:pic>
      <p:pic>
        <p:nvPicPr>
          <p:cNvPr id="34" name="33 Imagen" descr="RIOJA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664968"/>
            <a:ext cx="1556792" cy="1041494"/>
          </a:xfrm>
          <a:prstGeom prst="rect">
            <a:avLst/>
          </a:prstGeom>
        </p:spPr>
      </p:pic>
      <p:pic>
        <p:nvPicPr>
          <p:cNvPr id="35" name="34 Imagen" descr="RIOJA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768300"/>
            <a:ext cx="1628800" cy="910853"/>
          </a:xfrm>
          <a:prstGeom prst="rect">
            <a:avLst/>
          </a:prstGeom>
        </p:spPr>
      </p:pic>
      <p:sp>
        <p:nvSpPr>
          <p:cNvPr id="36" name="35 Elipse"/>
          <p:cNvSpPr/>
          <p:nvPr/>
        </p:nvSpPr>
        <p:spPr>
          <a:xfrm rot="1094280">
            <a:off x="311928" y="680398"/>
            <a:ext cx="916207" cy="93493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 rot="20363217">
            <a:off x="436810" y="808256"/>
            <a:ext cx="720705" cy="7227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HOTEL</a:t>
            </a:r>
          </a:p>
          <a:p>
            <a:pPr algn="ctr"/>
            <a:r>
              <a:rPr lang="es-ES" sz="6000" b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3</a:t>
            </a:r>
            <a:r>
              <a:rPr lang="es-ES" sz="4000" b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*</a:t>
            </a:r>
            <a:endParaRPr lang="es-ES" sz="5400" b="1" dirty="0" smtClean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erlin Sans FB Demi" pitchFamily="34" charset="0"/>
            </a:endParaRP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CENTRO</a:t>
            </a:r>
            <a:endParaRPr lang="es-ES" sz="5400" b="1" cap="none" spc="0" dirty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52" y="9167842"/>
            <a:ext cx="2286015" cy="63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ject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34" y="9143108"/>
            <a:ext cx="2357454" cy="687468"/>
          </a:xfrm>
          <a:prstGeom prst="rect">
            <a:avLst/>
          </a:prstGeom>
          <a:noFill/>
        </p:spPr>
      </p:pic>
      <p:pic>
        <p:nvPicPr>
          <p:cNvPr id="39" name="38 Imagen" descr="Generador de Códigos QR Codes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43578" y="9096404"/>
            <a:ext cx="796879" cy="70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66881</TotalTime>
  <Words>368</Words>
  <Application>Microsoft Office PowerPoint</Application>
  <PresentationFormat>A4 (210 x 297 mm)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 de Windows</cp:lastModifiedBy>
  <cp:revision>5310</cp:revision>
  <dcterms:created xsi:type="dcterms:W3CDTF">2016-10-10T15:30:03Z</dcterms:created>
  <dcterms:modified xsi:type="dcterms:W3CDTF">2020-01-16T16:16:01Z</dcterms:modified>
</cp:coreProperties>
</file>