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08788" cy="99409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438" y="164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6038" y="1"/>
            <a:ext cx="2951162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86FB060-9EB4-45CA-87FC-FA6436DB8492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6712" cy="447357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42450"/>
            <a:ext cx="2951163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9913A0F-C642-4959-95E6-480122DDA7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3A0F-C642-4959-95E6-480122DDA7B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6B72-753E-4AAE-8156-F3F994DE78E1}" type="datetimeFigureOut">
              <a:rPr lang="es-ES" smtClean="0"/>
              <a:pPr/>
              <a:t>17/01/2020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9B40-6224-4DDE-8A9D-5B3C647A9A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28464" y="5085184"/>
            <a:ext cx="4692521" cy="432048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28464" y="4221088"/>
            <a:ext cx="4680520" cy="504056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27265" y="620689"/>
            <a:ext cx="4681719" cy="3528392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00472" y="620688"/>
            <a:ext cx="4680520" cy="34932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chemeClr val="accent2"/>
                </a:solidFill>
                <a:latin typeface="Verdana" pitchFamily="34" charset="0"/>
              </a:rPr>
              <a:t>LOS PRECIOS </a:t>
            </a:r>
            <a:r>
              <a:rPr lang="es-ES" sz="1100" b="1" dirty="0" smtClean="0">
                <a:solidFill>
                  <a:schemeClr val="accent2"/>
                </a:solidFill>
                <a:latin typeface="Verdana" pitchFamily="34" charset="0"/>
              </a:rPr>
              <a:t>INCLUYEN</a:t>
            </a:r>
          </a:p>
          <a:p>
            <a:r>
              <a:rPr lang="es-ES" sz="1000" dirty="0" smtClean="0"/>
              <a:t>Vuelos: COMPAÑÍA TURKISH</a:t>
            </a:r>
          </a:p>
          <a:p>
            <a:r>
              <a:rPr lang="en-US" sz="1000" dirty="0" smtClean="0"/>
              <a:t>28/09  VALENCIA–ESTAMBUL  17.25–22.05 / 29/09 ESTAMBUL– SAIGON  02.15–17.00</a:t>
            </a:r>
            <a:endParaRPr lang="es-ES" sz="1000" dirty="0" smtClean="0"/>
          </a:p>
          <a:p>
            <a:r>
              <a:rPr lang="en-US" sz="1000" dirty="0" smtClean="0"/>
              <a:t>07/10  HANOI–ESTAMBUL  21.35–04.15+1/  08/10 ESTAMBUL–VALENCIA  08.10–11.10</a:t>
            </a:r>
          </a:p>
          <a:p>
            <a:r>
              <a:rPr lang="es-ES" sz="1000" dirty="0" smtClean="0"/>
              <a:t>VUELOS INTERNOS</a:t>
            </a:r>
            <a:endParaRPr lang="en-US" sz="1000" dirty="0" smtClean="0"/>
          </a:p>
          <a:p>
            <a:r>
              <a:rPr lang="es-ES" sz="1000" dirty="0" smtClean="0"/>
              <a:t>01/10  SAIGON-DA NANG 20.00-21.20 /  04/10 HUE-HANOI  10.25 11.45</a:t>
            </a:r>
          </a:p>
          <a:p>
            <a:r>
              <a:rPr lang="es-ES" sz="1000" dirty="0" smtClean="0"/>
              <a:t>Precios basados en Habitaciones  dobles, en los siguientes hoteles:</a:t>
            </a:r>
          </a:p>
          <a:p>
            <a:r>
              <a:rPr lang="es-ES" sz="1000" dirty="0" smtClean="0"/>
              <a:t>SAIGON -</a:t>
            </a:r>
            <a:r>
              <a:rPr lang="en-US" sz="1000" dirty="0" err="1" smtClean="0"/>
              <a:t>Amena</a:t>
            </a:r>
            <a:r>
              <a:rPr lang="en-US" sz="1000" dirty="0" smtClean="0"/>
              <a:t> Saigon Hotel      HAB, ROH (2N)</a:t>
            </a:r>
          </a:p>
          <a:p>
            <a:r>
              <a:rPr lang="en-US" sz="1000" dirty="0" smtClean="0"/>
              <a:t>HOI AN  - </a:t>
            </a:r>
            <a:r>
              <a:rPr lang="fr-FR" sz="1000" dirty="0" smtClean="0"/>
              <a:t>Le Pavillon </a:t>
            </a:r>
            <a:r>
              <a:rPr lang="fr-FR" sz="1000" dirty="0" err="1" smtClean="0"/>
              <a:t>Luxury</a:t>
            </a:r>
            <a:r>
              <a:rPr lang="fr-FR" sz="1000" dirty="0" smtClean="0"/>
              <a:t> </a:t>
            </a:r>
            <a:r>
              <a:rPr lang="fr-FR" sz="1000" dirty="0" err="1" smtClean="0"/>
              <a:t>Resort</a:t>
            </a:r>
            <a:r>
              <a:rPr lang="fr-FR" sz="1000" dirty="0" smtClean="0"/>
              <a:t>       HAB DELUXE (2N)</a:t>
            </a:r>
          </a:p>
          <a:p>
            <a:r>
              <a:rPr lang="fr-FR" sz="1000" dirty="0" smtClean="0"/>
              <a:t>HUE – HOTEL ELDORA HUE       . HAB DELUXE CITY (1N)</a:t>
            </a:r>
          </a:p>
          <a:p>
            <a:r>
              <a:rPr lang="fr-FR" sz="1000" dirty="0" smtClean="0"/>
              <a:t>HANOI – LA BELLE VIE HOTEL –      HAB DELUXE (2N).</a:t>
            </a:r>
          </a:p>
          <a:p>
            <a:r>
              <a:rPr lang="fr-FR" sz="1000" dirty="0" smtClean="0"/>
              <a:t>HALONG – ATHENA CRUISE –       CABINA EXECUTIVE (1N)</a:t>
            </a:r>
          </a:p>
          <a:p>
            <a:pPr lvl="0"/>
            <a:r>
              <a:rPr lang="es-ES" sz="1000" dirty="0" smtClean="0"/>
              <a:t>Noches de alojamiento en los hoteles previstos (o similares) según categoría elegida.</a:t>
            </a:r>
          </a:p>
          <a:p>
            <a:pPr lvl="0"/>
            <a:r>
              <a:rPr lang="es-ES" sz="1000" dirty="0" smtClean="0"/>
              <a:t>Mas la  noche a bordo en el barco en </a:t>
            </a:r>
            <a:r>
              <a:rPr lang="es-ES" sz="1000" dirty="0" err="1" smtClean="0"/>
              <a:t>Halong</a:t>
            </a:r>
            <a:r>
              <a:rPr lang="es-ES" sz="1000" dirty="0" smtClean="0"/>
              <a:t>. </a:t>
            </a:r>
          </a:p>
          <a:p>
            <a:pPr lvl="0"/>
            <a:r>
              <a:rPr lang="es-ES" sz="1000" dirty="0" smtClean="0"/>
              <a:t>Régimen de Pensión Completa - desde la cena de llegada el día </a:t>
            </a:r>
            <a:r>
              <a:rPr lang="es-ES" sz="1000" dirty="0" smtClean="0"/>
              <a:t>28/09</a:t>
            </a:r>
            <a:r>
              <a:rPr lang="es-ES" sz="1000" dirty="0" smtClean="0"/>
              <a:t> al </a:t>
            </a:r>
            <a:r>
              <a:rPr lang="es-ES" sz="1000" dirty="0" smtClean="0"/>
              <a:t>almuerzo del día </a:t>
            </a:r>
            <a:r>
              <a:rPr lang="es-ES" sz="1000" dirty="0" smtClean="0"/>
              <a:t>08/10. </a:t>
            </a:r>
            <a:r>
              <a:rPr lang="es-ES" sz="1000" dirty="0" smtClean="0"/>
              <a:t>Desayunos diarios, almuerzos, cenas en los restaurantes como se ha señalado</a:t>
            </a:r>
          </a:p>
          <a:p>
            <a:pPr lvl="0"/>
            <a:r>
              <a:rPr lang="es-ES" sz="1000" dirty="0" smtClean="0"/>
              <a:t>Recorrido terrestre según programa en vehículos con aire acondicionado. Visitas según itinerario con guías locales de habla hispana</a:t>
            </a:r>
            <a:r>
              <a:rPr lang="es-ES" sz="1000" i="1" dirty="0" smtClean="0"/>
              <a:t>. </a:t>
            </a:r>
            <a:r>
              <a:rPr lang="es-ES" sz="1000" dirty="0" smtClean="0"/>
              <a:t>Agua mineral y toalla refrescante para las excursiones. Paseo en barco por el río Perfume en </a:t>
            </a:r>
            <a:r>
              <a:rPr lang="es-ES" sz="1000" dirty="0" err="1" smtClean="0"/>
              <a:t>Hue</a:t>
            </a:r>
            <a:r>
              <a:rPr lang="es-ES" sz="1000" dirty="0" smtClean="0"/>
              <a:t>, My </a:t>
            </a:r>
            <a:r>
              <a:rPr lang="es-ES" sz="1000" dirty="0" err="1" smtClean="0"/>
              <a:t>Tho</a:t>
            </a:r>
            <a:r>
              <a:rPr lang="es-ES" sz="1000" dirty="0" smtClean="0"/>
              <a:t>. Todas entradas para las visitas indicadas en el itinerario. Seguro básico de asistencia en viaje</a:t>
            </a:r>
          </a:p>
          <a:p>
            <a:pPr lvl="0"/>
            <a:r>
              <a:rPr lang="es-ES" sz="1000" dirty="0" smtClean="0"/>
              <a:t>TASAS AEREAS </a:t>
            </a:r>
            <a:endParaRPr lang="es-ES" sz="1100" dirty="0">
              <a:latin typeface="Verdana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8464" y="5085184"/>
            <a:ext cx="4817137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 b="1" dirty="0">
                <a:solidFill>
                  <a:schemeClr val="accent2"/>
                </a:solidFill>
                <a:latin typeface="Verdana" pitchFamily="34" charset="0"/>
              </a:rPr>
              <a:t>OBSERVACIONES –</a:t>
            </a:r>
          </a:p>
          <a:p>
            <a:r>
              <a:rPr lang="es-ES" sz="11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s-ES" sz="1100" dirty="0">
                <a:latin typeface="Verdana" pitchFamily="34" charset="0"/>
              </a:rPr>
              <a:t>Documentación: </a:t>
            </a:r>
            <a:r>
              <a:rPr lang="es-ES" sz="1100" dirty="0" smtClean="0">
                <a:latin typeface="Verdana" pitchFamily="34" charset="0"/>
              </a:rPr>
              <a:t>Pasaporte </a:t>
            </a:r>
            <a:r>
              <a:rPr lang="es-ES" sz="1100" dirty="0">
                <a:latin typeface="Verdana" pitchFamily="34" charset="0"/>
              </a:rPr>
              <a:t>en </a:t>
            </a:r>
            <a:r>
              <a:rPr lang="es-ES" sz="1100" dirty="0" smtClean="0">
                <a:latin typeface="Verdana" pitchFamily="34" charset="0"/>
              </a:rPr>
              <a:t>regla validez mínima 6 meses.</a:t>
            </a:r>
            <a:endParaRPr lang="es-ES" sz="1200" b="1" dirty="0">
              <a:latin typeface="Consolas" pitchFamily="49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28464" y="4221088"/>
            <a:ext cx="481713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2"/>
                </a:solidFill>
                <a:latin typeface="Verdana" pitchFamily="34" charset="0"/>
              </a:rPr>
              <a:t>LOS PRECIOS NO INCLUYEN</a:t>
            </a:r>
          </a:p>
          <a:p>
            <a:r>
              <a:rPr lang="es-ES" sz="1000" dirty="0" smtClean="0">
                <a:latin typeface="Verdana" pitchFamily="34" charset="0"/>
              </a:rPr>
              <a:t>Extras </a:t>
            </a:r>
            <a:r>
              <a:rPr lang="es-ES" sz="1000" dirty="0">
                <a:latin typeface="Verdana" pitchFamily="34" charset="0"/>
              </a:rPr>
              <a:t>tales como bebidas, PROPINAS, entradas o cualquier otro servicio no especificado en el programa.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27265" y="5589240"/>
            <a:ext cx="4681719" cy="1152872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27265" y="6237312"/>
            <a:ext cx="4609711" cy="504800"/>
            <a:chOff x="45" y="5760"/>
            <a:chExt cx="4446" cy="596"/>
          </a:xfrm>
        </p:grpSpPr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5" y="5760"/>
              <a:ext cx="444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2" name="Picture 23" descr="img_2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4" y="6078"/>
              <a:ext cx="1997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309794" y="5643578"/>
            <a:ext cx="2357454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700338" algn="ctr"/>
                <a:tab pos="4040188" algn="l"/>
                <a:tab pos="5400675" algn="r"/>
              </a:tabLst>
            </a:pPr>
            <a:r>
              <a:rPr lang="es-ES" sz="900" dirty="0">
                <a:latin typeface="Consolas" pitchFamily="49" charset="0"/>
              </a:rPr>
              <a:t>ORGANIZACIÓN TECNICA  - </a:t>
            </a:r>
            <a:r>
              <a:rPr lang="es-ES" sz="900" dirty="0" smtClean="0">
                <a:latin typeface="Consolas" pitchFamily="49" charset="0"/>
              </a:rPr>
              <a:t>CV-Mm236-V</a:t>
            </a:r>
            <a:endParaRPr lang="es-ES" sz="900" dirty="0">
              <a:latin typeface="Consolas" pitchFamily="49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128464" y="5589240"/>
            <a:ext cx="21996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42975"/>
            <a:r>
              <a:rPr lang="es-ES" sz="1000" b="1" dirty="0">
                <a:solidFill>
                  <a:schemeClr val="accent2"/>
                </a:solidFill>
                <a:latin typeface="Verdana" pitchFamily="34" charset="0"/>
              </a:rPr>
              <a:t>INFORMACIÓN Y RESERVAS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28464" y="0"/>
            <a:ext cx="4680520" cy="5762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44488" y="0"/>
            <a:ext cx="354937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dirty="0">
                <a:solidFill>
                  <a:schemeClr val="accent2"/>
                </a:solidFill>
                <a:latin typeface="Verdana" pitchFamily="34" charset="0"/>
              </a:rPr>
              <a:t>PRECIO POR PERSONA</a:t>
            </a:r>
          </a:p>
          <a:p>
            <a:r>
              <a:rPr lang="es-ES" sz="1000" b="1" dirty="0">
                <a:latin typeface="Verdana" pitchFamily="34" charset="0"/>
              </a:rPr>
              <a:t>En habitación </a:t>
            </a:r>
            <a:r>
              <a:rPr lang="es-ES" sz="1000" b="1" dirty="0" smtClean="0">
                <a:latin typeface="Verdana" pitchFamily="34" charset="0"/>
              </a:rPr>
              <a:t>doble                               1.980.-</a:t>
            </a:r>
            <a:r>
              <a:rPr lang="es-ES" sz="1000" b="1" dirty="0">
                <a:latin typeface="Verdana" pitchFamily="34" charset="0"/>
              </a:rPr>
              <a:t>€</a:t>
            </a:r>
          </a:p>
          <a:p>
            <a:r>
              <a:rPr lang="es-ES" sz="1000" dirty="0" err="1">
                <a:latin typeface="Verdana" pitchFamily="34" charset="0"/>
              </a:rPr>
              <a:t>Spto</a:t>
            </a:r>
            <a:r>
              <a:rPr lang="es-ES" sz="1000" dirty="0">
                <a:latin typeface="Verdana" pitchFamily="34" charset="0"/>
              </a:rPr>
              <a:t>. opcional en </a:t>
            </a:r>
            <a:r>
              <a:rPr lang="es-ES" sz="1000" dirty="0" smtClean="0">
                <a:latin typeface="Verdana" pitchFamily="34" charset="0"/>
              </a:rPr>
              <a:t>individual                         450.-</a:t>
            </a:r>
            <a:r>
              <a:rPr lang="es-ES" sz="1000" dirty="0">
                <a:latin typeface="Verdana" pitchFamily="34" charset="0"/>
              </a:rPr>
              <a:t>€</a:t>
            </a:r>
          </a:p>
        </p:txBody>
      </p:sp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4953000" y="5661248"/>
            <a:ext cx="4824536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dirty="0" smtClean="0"/>
              <a:t>HO CHI MINH – MY THO – DA NANG – HOI AN – HUE – HANOI – HALONG</a:t>
            </a:r>
            <a:endParaRPr lang="es-E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</p:txBody>
      </p:sp>
      <p:sp>
        <p:nvSpPr>
          <p:cNvPr id="26" name="WordArt 5"/>
          <p:cNvSpPr>
            <a:spLocks noChangeArrowheads="1" noChangeShapeType="1" noTextEdit="1"/>
          </p:cNvSpPr>
          <p:nvPr/>
        </p:nvSpPr>
        <p:spPr bwMode="auto">
          <a:xfrm>
            <a:off x="5385048" y="4725144"/>
            <a:ext cx="403244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/>
              </a:rPr>
              <a:t>VIETNAM</a:t>
            </a:r>
            <a:endParaRPr lang="es-E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28464" y="4797152"/>
            <a:ext cx="4680520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00472" y="4797152"/>
            <a:ext cx="481713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b="1" dirty="0" smtClean="0">
                <a:solidFill>
                  <a:srgbClr val="005C2A"/>
                </a:solidFill>
                <a:latin typeface="Verdana" pitchFamily="34" charset="0"/>
              </a:rPr>
              <a:t>Suplemento OPCIONAL SEGURO DE ANULACION - 65 euros.</a:t>
            </a:r>
            <a:endParaRPr lang="es-ES" sz="1000" dirty="0">
              <a:solidFill>
                <a:srgbClr val="005C2A"/>
              </a:solidFill>
              <a:latin typeface="Verdana" pitchFamily="34" charset="0"/>
            </a:endParaRPr>
          </a:p>
        </p:txBody>
      </p:sp>
      <p:pic>
        <p:nvPicPr>
          <p:cNvPr id="32" name="31 Imagen" descr="vietnam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5008" y="1340768"/>
            <a:ext cx="2664296" cy="1945037"/>
          </a:xfrm>
          <a:prstGeom prst="rect">
            <a:avLst/>
          </a:prstGeom>
        </p:spPr>
      </p:pic>
      <p:pic>
        <p:nvPicPr>
          <p:cNvPr id="28" name="27 Imagen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308" y="3068960"/>
            <a:ext cx="4966692" cy="150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8" descr="D:\Usuario\Pictures\2011 IMAGENES\CLIPART AVION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5368" y="1844824"/>
            <a:ext cx="423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BUS CLIPART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69424" y="1844824"/>
            <a:ext cx="445872" cy="3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8" descr="D:\Usuario\Pictures\2011 IMAGENES\CLIPART AVION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73480" y="1844824"/>
            <a:ext cx="42449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WordArt 12"/>
          <p:cNvSpPr>
            <a:spLocks noChangeArrowheads="1" noChangeShapeType="1" noTextEdit="1"/>
          </p:cNvSpPr>
          <p:nvPr/>
        </p:nvSpPr>
        <p:spPr bwMode="auto">
          <a:xfrm>
            <a:off x="4953000" y="980728"/>
            <a:ext cx="4824536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/>
              </a:rPr>
              <a:t>28 SEPBRE.  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/>
              </a:rPr>
              <a:t>AL </a:t>
            </a: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/>
              </a:rPr>
              <a:t>08 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/>
              </a:rPr>
              <a:t>DE </a:t>
            </a: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/>
              </a:rPr>
              <a:t>OCTBRE.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latin typeface="Arial Black"/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513013" y="5929313"/>
          <a:ext cx="2206625" cy="642937"/>
        </p:xfrm>
        <a:graphic>
          <a:graphicData uri="http://schemas.openxmlformats.org/presentationml/2006/ole">
            <p:oleObj spid="_x0000_s1026" r:id="rId9" imgW="11077221" imgH="3266882" progId="">
              <p:embed/>
            </p:oleObj>
          </a:graphicData>
        </a:graphic>
      </p:graphicFrame>
      <p:graphicFrame>
        <p:nvGraphicFramePr>
          <p:cNvPr id="1027" name="Object 31"/>
          <p:cNvGraphicFramePr>
            <a:graphicFrameLocks noChangeAspect="1"/>
          </p:cNvGraphicFramePr>
          <p:nvPr/>
        </p:nvGraphicFramePr>
        <p:xfrm>
          <a:off x="238125" y="6000750"/>
          <a:ext cx="2147888" cy="533400"/>
        </p:xfrm>
        <a:graphic>
          <a:graphicData uri="http://schemas.openxmlformats.org/presentationml/2006/ole">
            <p:oleObj spid="_x0000_s1027" r:id="rId10" imgW="10344240" imgH="2143080" progId="">
              <p:embed/>
            </p:oleObj>
          </a:graphicData>
        </a:graphic>
      </p:graphicFrame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81694" y="142852"/>
            <a:ext cx="2571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-159568" y="0"/>
            <a:ext cx="1006556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0" y="0"/>
            <a:ext cx="4945601" cy="270843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 smtClean="0"/>
              <a:t>28 SEP. </a:t>
            </a:r>
            <a:r>
              <a:rPr lang="en-US" sz="1000" dirty="0" err="1" smtClean="0"/>
              <a:t>Salida</a:t>
            </a:r>
            <a:r>
              <a:rPr lang="en-US" sz="1000" dirty="0" smtClean="0"/>
              <a:t> </a:t>
            </a:r>
            <a:r>
              <a:rPr lang="en-US" sz="1000" dirty="0" err="1" smtClean="0"/>
              <a:t>Aeropuerto</a:t>
            </a:r>
            <a:r>
              <a:rPr lang="en-US" sz="1000" dirty="0" smtClean="0"/>
              <a:t> de </a:t>
            </a:r>
            <a:r>
              <a:rPr lang="en-US" sz="1000" dirty="0" err="1" smtClean="0"/>
              <a:t>Manises</a:t>
            </a:r>
            <a:r>
              <a:rPr lang="en-US" sz="1000" dirty="0" smtClean="0"/>
              <a:t> Valencia, </a:t>
            </a:r>
            <a:r>
              <a:rPr lang="en-US" sz="1000" dirty="0" err="1" smtClean="0"/>
              <a:t>vuelos</a:t>
            </a:r>
            <a:r>
              <a:rPr lang="en-US" sz="1000" dirty="0" smtClean="0"/>
              <a:t> y </a:t>
            </a:r>
            <a:r>
              <a:rPr lang="en-US" sz="1000" dirty="0" err="1" smtClean="0"/>
              <a:t>llegada</a:t>
            </a:r>
            <a:r>
              <a:rPr lang="en-US" sz="1000" dirty="0" smtClean="0"/>
              <a:t> al </a:t>
            </a:r>
            <a:r>
              <a:rPr lang="en-US" sz="1000" dirty="0" err="1" smtClean="0"/>
              <a:t>aeropuerto</a:t>
            </a:r>
            <a:r>
              <a:rPr lang="en-US" sz="1000" dirty="0" smtClean="0"/>
              <a:t> Ho Chi Minh </a:t>
            </a:r>
            <a:endParaRPr lang="en-US" sz="1000" b="1" dirty="0" smtClean="0"/>
          </a:p>
          <a:p>
            <a:pPr algn="just"/>
            <a:r>
              <a:rPr lang="en-US" sz="1000" b="1" dirty="0" smtClean="0"/>
              <a:t>29 SEP </a:t>
            </a:r>
            <a:r>
              <a:rPr lang="es-ES" sz="1000" b="1" dirty="0" smtClean="0"/>
              <a:t>Llegada Ho Chi Minh  -- L</a:t>
            </a:r>
            <a:r>
              <a:rPr lang="es-ES" sz="1000" dirty="0" smtClean="0"/>
              <a:t>legada a Ho Chi Minh, antigua </a:t>
            </a:r>
            <a:r>
              <a:rPr lang="es-ES" sz="1000" dirty="0" err="1" smtClean="0"/>
              <a:t>Saigon</a:t>
            </a:r>
            <a:r>
              <a:rPr lang="es-ES" sz="1000" dirty="0" smtClean="0"/>
              <a:t>. Traslado al hotel. Tiempo libre hasta </a:t>
            </a:r>
            <a:r>
              <a:rPr lang="es-ES" sz="1000" dirty="0" err="1" smtClean="0"/>
              <a:t>check</a:t>
            </a:r>
            <a:r>
              <a:rPr lang="es-ES" sz="1000" dirty="0" smtClean="0"/>
              <a:t>-in en el hotel según disponibilidad </a:t>
            </a:r>
            <a:r>
              <a:rPr lang="es-ES" sz="1000" i="1" dirty="0" smtClean="0"/>
              <a:t>(normalmente las habitaciones están disponibles a partir de las 14:00).</a:t>
            </a:r>
            <a:r>
              <a:rPr lang="es-ES" sz="1000" dirty="0" smtClean="0"/>
              <a:t> </a:t>
            </a:r>
            <a:r>
              <a:rPr lang="es-ES" sz="1000" b="1" u="sng" dirty="0" smtClean="0"/>
              <a:t>Cena</a:t>
            </a:r>
            <a:r>
              <a:rPr lang="es-ES" sz="1000" dirty="0" smtClean="0"/>
              <a:t> en restaurante local. Alojamiento. </a:t>
            </a:r>
          </a:p>
          <a:p>
            <a:pPr algn="just"/>
            <a:r>
              <a:rPr lang="es-ES" sz="1000" b="1" dirty="0" smtClean="0"/>
              <a:t>30 SEP Ho Chi Minh/ My </a:t>
            </a:r>
            <a:r>
              <a:rPr lang="es-ES" sz="1000" b="1" dirty="0" err="1" smtClean="0"/>
              <a:t>Tho</a:t>
            </a:r>
            <a:r>
              <a:rPr lang="es-ES" sz="1000" b="1" dirty="0" smtClean="0"/>
              <a:t>/ Ho Chi Minh -- </a:t>
            </a:r>
            <a:r>
              <a:rPr lang="es-ES" sz="1000" dirty="0" smtClean="0"/>
              <a:t>Esta mañana salimos por</a:t>
            </a:r>
            <a:r>
              <a:rPr lang="es-ES" sz="1000" b="1" dirty="0" smtClean="0"/>
              <a:t> My </a:t>
            </a:r>
            <a:r>
              <a:rPr lang="es-ES" sz="1000" b="1" dirty="0" err="1" smtClean="0"/>
              <a:t>Tho</a:t>
            </a:r>
            <a:r>
              <a:rPr lang="es-ES" sz="1000" dirty="0" smtClean="0"/>
              <a:t>. Visita las llanuras de inundación del delta del Mekong, "la serpiente mística con nueve colas”. En Vietnamita, el río </a:t>
            </a:r>
            <a:r>
              <a:rPr lang="es-ES" sz="1000" dirty="0" err="1" smtClean="0"/>
              <a:t>Cuu</a:t>
            </a:r>
            <a:r>
              <a:rPr lang="es-ES" sz="1000" dirty="0" smtClean="0"/>
              <a:t> Long significa "El río de los Nueve Dragones", en referencia a la cantidad de bocas que el río desemboca en el mar. Tomamos un paseo en lancha a motor por el río Mekong. Durante la excursión en lancha por el río Mekong, tendrá la oportunidad de ver las jaulas de peces, casa flotante y las actividades en el río. En barco llegamos a los </a:t>
            </a:r>
            <a:r>
              <a:rPr lang="es-ES" sz="1000" b="1" dirty="0" smtClean="0"/>
              <a:t>canales </a:t>
            </a:r>
            <a:r>
              <a:rPr lang="es-ES" sz="1000" b="1" dirty="0" err="1" smtClean="0"/>
              <a:t>Xep</a:t>
            </a:r>
            <a:r>
              <a:rPr lang="es-ES" sz="1000" dirty="0" smtClean="0"/>
              <a:t>  donde puede escapar totalmente de la ajetreada y bulliciosa ciudad. El barco nos lleva a una isla pequeña, nos desembarcamos y damos una vuelta por el pueblo. Paramos en una </a:t>
            </a:r>
            <a:r>
              <a:rPr lang="es-ES" sz="1000" b="1" dirty="0" smtClean="0"/>
              <a:t>familia local</a:t>
            </a:r>
            <a:r>
              <a:rPr lang="es-ES" sz="1000" dirty="0" smtClean="0"/>
              <a:t> para disfrutar de las </a:t>
            </a:r>
            <a:r>
              <a:rPr lang="es-ES" sz="1000" b="1" dirty="0" smtClean="0"/>
              <a:t>frutas tropicales</a:t>
            </a:r>
            <a:r>
              <a:rPr lang="es-ES" sz="1000" dirty="0" smtClean="0"/>
              <a:t>, el sabor </a:t>
            </a:r>
            <a:r>
              <a:rPr lang="es-ES" sz="1000" b="1" dirty="0" smtClean="0"/>
              <a:t>del té de miel</a:t>
            </a:r>
            <a:r>
              <a:rPr lang="es-ES" sz="1000" dirty="0" smtClean="0"/>
              <a:t>, </a:t>
            </a:r>
            <a:r>
              <a:rPr lang="es-ES" sz="1000" b="1" dirty="0" smtClean="0"/>
              <a:t>vino de miel</a:t>
            </a:r>
            <a:r>
              <a:rPr lang="es-ES" sz="1000" dirty="0" smtClean="0"/>
              <a:t> y escuchar </a:t>
            </a:r>
            <a:r>
              <a:rPr lang="es-ES" sz="1000" b="1" dirty="0" smtClean="0"/>
              <a:t>música tradicional </a:t>
            </a:r>
            <a:r>
              <a:rPr lang="es-ES" sz="1000" dirty="0" smtClean="0"/>
              <a:t>vietnamita. Continuamos caminando en el pueblo y tomamos un carro de caballos a lo largo del camino del pueblo. Bajaremos a un bote de remos en el canal y a la lancha a motor para regresar. Regreso al </a:t>
            </a:r>
            <a:r>
              <a:rPr lang="es-ES" sz="1000" dirty="0" err="1" smtClean="0"/>
              <a:t>Saigon</a:t>
            </a:r>
            <a:r>
              <a:rPr lang="es-ES" sz="1000" dirty="0" smtClean="0"/>
              <a:t> y tempo libre. Alojamiento en </a:t>
            </a:r>
            <a:r>
              <a:rPr lang="es-ES" sz="1000" dirty="0" err="1" smtClean="0"/>
              <a:t>Saigon</a:t>
            </a:r>
            <a:r>
              <a:rPr lang="es-ES" sz="1000" dirty="0" smtClean="0"/>
              <a:t>.</a:t>
            </a:r>
            <a:endParaRPr lang="es-ES" sz="1100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" y="4005064"/>
            <a:ext cx="4953000" cy="30315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 smtClean="0"/>
              <a:t>01 OCT </a:t>
            </a:r>
            <a:r>
              <a:rPr lang="es-ES" sz="1000" b="1" dirty="0" smtClean="0"/>
              <a:t>Ho Chi Minh / Cu Chi / Ho Chi Minh (</a:t>
            </a:r>
            <a:r>
              <a:rPr lang="es-ES" sz="1000" b="1" dirty="0" err="1" smtClean="0"/>
              <a:t>Saigon</a:t>
            </a:r>
            <a:r>
              <a:rPr lang="es-ES" sz="1000" b="1" dirty="0" smtClean="0"/>
              <a:t>) / Da </a:t>
            </a:r>
            <a:r>
              <a:rPr lang="es-ES" sz="1000" b="1" dirty="0" err="1" smtClean="0"/>
              <a:t>Nang</a:t>
            </a:r>
            <a:r>
              <a:rPr lang="es-ES" sz="1000" b="1" dirty="0" smtClean="0"/>
              <a:t>	</a:t>
            </a:r>
            <a:endParaRPr lang="es-ES" sz="1000" dirty="0" smtClean="0"/>
          </a:p>
          <a:p>
            <a:pPr algn="just"/>
            <a:r>
              <a:rPr lang="es-ES" sz="1000" dirty="0" smtClean="0"/>
              <a:t>Después del desayuno en el hotel</a:t>
            </a:r>
            <a:r>
              <a:rPr lang="es-ES" sz="1000" b="1" dirty="0" smtClean="0"/>
              <a:t>, </a:t>
            </a:r>
            <a:r>
              <a:rPr lang="es-ES" sz="1000" dirty="0" smtClean="0"/>
              <a:t>nos trasladaremos a </a:t>
            </a:r>
            <a:r>
              <a:rPr lang="es-ES" sz="1000" b="1" dirty="0" smtClean="0"/>
              <a:t>Cu Chi</a:t>
            </a:r>
            <a:r>
              <a:rPr lang="es-ES" sz="1000" dirty="0" smtClean="0"/>
              <a:t>, lugar histórico de la Guerra contra USA en el sur del país, famoso por sus túneles y galerías subterráneas que llegaron a alcanzar 200 km de longitud y donde el </a:t>
            </a:r>
            <a:r>
              <a:rPr lang="es-ES" sz="1000" dirty="0" err="1" smtClean="0"/>
              <a:t>Viet</a:t>
            </a:r>
            <a:r>
              <a:rPr lang="es-ES" sz="1000" dirty="0" smtClean="0"/>
              <a:t> </a:t>
            </a:r>
            <a:r>
              <a:rPr lang="es-ES" sz="1000" dirty="0" err="1" smtClean="0"/>
              <a:t>Cong</a:t>
            </a:r>
            <a:r>
              <a:rPr lang="es-ES" sz="1000" dirty="0" smtClean="0"/>
              <a:t> se podía mover por el subsuelo con gran facilidad sin ser visto para atacar a sus enemigos. Veremos dependencias, cocinas, enfermerías, etc... </a:t>
            </a:r>
            <a:r>
              <a:rPr lang="es-ES" sz="1000" b="1" u="sng" dirty="0" smtClean="0"/>
              <a:t>Almuerzo</a:t>
            </a:r>
            <a:r>
              <a:rPr lang="es-ES" sz="1000" dirty="0" smtClean="0"/>
              <a:t> en restaurante local. Por la tarde visitaremos el exterior de la </a:t>
            </a:r>
            <a:r>
              <a:rPr lang="es-ES" sz="1000" b="1" dirty="0" smtClean="0"/>
              <a:t>Catedral, </a:t>
            </a:r>
            <a:r>
              <a:rPr lang="es-ES" sz="1000" dirty="0" smtClean="0"/>
              <a:t>el </a:t>
            </a:r>
            <a:r>
              <a:rPr lang="es-ES" sz="1000" b="1" dirty="0" smtClean="0"/>
              <a:t>colonial edificio de correos, </a:t>
            </a:r>
            <a:r>
              <a:rPr lang="es-ES" sz="1000" dirty="0" smtClean="0"/>
              <a:t>y el </a:t>
            </a:r>
            <a:r>
              <a:rPr lang="es-ES" sz="1000" b="1" dirty="0" smtClean="0"/>
              <a:t>Palacio de la Reunificación</a:t>
            </a:r>
            <a:r>
              <a:rPr lang="es-ES" sz="1000" dirty="0" smtClean="0"/>
              <a:t>. Continuación de la visita del  famoso </a:t>
            </a:r>
            <a:r>
              <a:rPr lang="es-ES" sz="1000" b="1" dirty="0" smtClean="0"/>
              <a:t>Museo de la Guerra</a:t>
            </a:r>
            <a:r>
              <a:rPr lang="es-ES" sz="1000" dirty="0" smtClean="0"/>
              <a:t>, prueba histórica de la Guerra contra USA. También visitaremos el famoso </a:t>
            </a:r>
            <a:r>
              <a:rPr lang="es-ES" sz="1000" b="1" dirty="0" smtClean="0"/>
              <a:t>mercado Ben </a:t>
            </a:r>
            <a:r>
              <a:rPr lang="es-ES" sz="1000" b="1" dirty="0" err="1" smtClean="0"/>
              <a:t>Thanh</a:t>
            </a:r>
            <a:r>
              <a:rPr lang="es-ES" sz="1000" dirty="0" smtClean="0"/>
              <a:t>. Traslado al aeropuerto para tomar el vuelo a Da </a:t>
            </a:r>
            <a:r>
              <a:rPr lang="es-ES" sz="1000" dirty="0" err="1" smtClean="0"/>
              <a:t>Nang</a:t>
            </a:r>
            <a:r>
              <a:rPr lang="es-ES" sz="1000" dirty="0" smtClean="0"/>
              <a:t>. Llegada y traslado al hotel en </a:t>
            </a:r>
            <a:r>
              <a:rPr lang="es-ES" sz="1000" dirty="0" err="1" smtClean="0"/>
              <a:t>Hoian</a:t>
            </a:r>
            <a:r>
              <a:rPr lang="es-ES" sz="1000" dirty="0" smtClean="0"/>
              <a:t>. </a:t>
            </a:r>
            <a:r>
              <a:rPr lang="en-US" sz="1000" b="1" dirty="0" smtClean="0"/>
              <a:t> </a:t>
            </a:r>
            <a:endParaRPr lang="es-ES" sz="1000" dirty="0" smtClean="0"/>
          </a:p>
          <a:p>
            <a:pPr algn="just"/>
            <a:r>
              <a:rPr lang="en-US" sz="1000" b="1" dirty="0" smtClean="0"/>
              <a:t>02 OCT Hoi An --</a:t>
            </a:r>
            <a:r>
              <a:rPr lang="es-ES" sz="1000" dirty="0" err="1" smtClean="0"/>
              <a:t>Hoian</a:t>
            </a:r>
            <a:r>
              <a:rPr lang="es-ES" sz="1000" dirty="0" smtClean="0"/>
              <a:t> fue un puerto de intercambios con extremo oriente muy importante hasta finales del S.XIX. De hecho, tiene una historia documentada de más de 2.200 años, y todavía actualmente se mantiene una sensación del marcado carácter extremo oriental que lo caracteriza. Hoy se explora este fantástico e histórico lecho de ríos. Durante el día visitaremos el </a:t>
            </a:r>
            <a:r>
              <a:rPr lang="es-ES" sz="1000" b="1" dirty="0" smtClean="0"/>
              <a:t>Puente Japonés cubierto</a:t>
            </a:r>
            <a:r>
              <a:rPr lang="es-ES" sz="1000" dirty="0" smtClean="0"/>
              <a:t> y la </a:t>
            </a:r>
            <a:r>
              <a:rPr lang="es-ES" sz="1000" b="1" dirty="0" smtClean="0"/>
              <a:t>Pagoda </a:t>
            </a:r>
            <a:r>
              <a:rPr lang="es-ES" sz="1000" b="1" dirty="0" err="1" smtClean="0"/>
              <a:t>Phuoc</a:t>
            </a:r>
            <a:r>
              <a:rPr lang="es-ES" sz="1000" b="1" dirty="0" smtClean="0"/>
              <a:t> </a:t>
            </a:r>
            <a:r>
              <a:rPr lang="es-ES" sz="1000" b="1" dirty="0" err="1" smtClean="0"/>
              <a:t>Kien</a:t>
            </a:r>
            <a:r>
              <a:rPr lang="es-ES" sz="1000" dirty="0" smtClean="0"/>
              <a:t> y seguiremos con una de las siguientes casas de los antiguos comerciantes: la </a:t>
            </a:r>
            <a:r>
              <a:rPr lang="es-ES" sz="1000" b="1" dirty="0" smtClean="0"/>
              <a:t>casa Tan </a:t>
            </a:r>
            <a:r>
              <a:rPr lang="es-ES" sz="1000" b="1" dirty="0" err="1" smtClean="0"/>
              <a:t>Ky</a:t>
            </a:r>
            <a:r>
              <a:rPr lang="es-ES" sz="1000" dirty="0" smtClean="0"/>
              <a:t> o </a:t>
            </a:r>
            <a:r>
              <a:rPr lang="es-ES" sz="1000" b="1" dirty="0" smtClean="0"/>
              <a:t>la casa de la calle </a:t>
            </a:r>
            <a:r>
              <a:rPr lang="es-ES" sz="1000" b="1" dirty="0" err="1" smtClean="0"/>
              <a:t>Tran</a:t>
            </a:r>
            <a:r>
              <a:rPr lang="es-ES" sz="1000" b="1" dirty="0" smtClean="0"/>
              <a:t> </a:t>
            </a:r>
            <a:r>
              <a:rPr lang="es-ES" sz="1000" b="1" dirty="0" err="1" smtClean="0"/>
              <a:t>Phu</a:t>
            </a:r>
            <a:r>
              <a:rPr lang="es-ES" sz="1000" b="1" dirty="0" smtClean="0"/>
              <a:t> 77</a:t>
            </a:r>
            <a:r>
              <a:rPr lang="es-ES" sz="1000" dirty="0" smtClean="0"/>
              <a:t>. También visitaremos el </a:t>
            </a:r>
            <a:r>
              <a:rPr lang="es-ES" sz="1000" b="1" dirty="0" smtClean="0"/>
              <a:t>museo de </a:t>
            </a:r>
            <a:r>
              <a:rPr lang="es-ES" sz="1000" b="1" dirty="0" err="1" smtClean="0"/>
              <a:t>Hoi</a:t>
            </a:r>
            <a:r>
              <a:rPr lang="es-ES" sz="1000" b="1" dirty="0" smtClean="0"/>
              <a:t> </a:t>
            </a:r>
            <a:r>
              <a:rPr lang="es-ES" sz="1000" b="1" dirty="0" err="1" smtClean="0"/>
              <a:t>An</a:t>
            </a:r>
            <a:r>
              <a:rPr lang="es-ES" sz="1000" dirty="0" smtClean="0"/>
              <a:t>. Por la tarde, tiempo libre, pasearemos por el mercado de la ciudad. Alojamiento en el hotel.</a:t>
            </a:r>
          </a:p>
          <a:p>
            <a:pPr algn="just"/>
            <a:endParaRPr lang="es-ES" sz="1100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097017" y="0"/>
            <a:ext cx="4808984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 smtClean="0"/>
              <a:t>03 OCT </a:t>
            </a:r>
            <a:r>
              <a:rPr lang="es-ES" sz="1000" b="1" dirty="0" err="1" smtClean="0"/>
              <a:t>Hoi</a:t>
            </a:r>
            <a:r>
              <a:rPr lang="es-ES" sz="1000" b="1" dirty="0" smtClean="0"/>
              <a:t> </a:t>
            </a:r>
            <a:r>
              <a:rPr lang="es-ES" sz="1000" b="1" dirty="0" err="1" smtClean="0"/>
              <a:t>An</a:t>
            </a:r>
            <a:r>
              <a:rPr lang="es-ES" sz="1000" b="1" dirty="0" smtClean="0"/>
              <a:t> / Da </a:t>
            </a:r>
            <a:r>
              <a:rPr lang="es-ES" sz="1000" b="1" dirty="0" err="1" smtClean="0"/>
              <a:t>Nang</a:t>
            </a:r>
            <a:r>
              <a:rPr lang="es-ES" sz="1000" b="1" dirty="0" smtClean="0"/>
              <a:t> / </a:t>
            </a:r>
            <a:r>
              <a:rPr lang="es-ES" sz="1000" b="1" dirty="0" err="1" smtClean="0"/>
              <a:t>Hue</a:t>
            </a:r>
            <a:r>
              <a:rPr lang="es-ES" sz="1000" b="1" dirty="0" smtClean="0"/>
              <a:t> -- </a:t>
            </a:r>
            <a:r>
              <a:rPr lang="es-ES" sz="1000" dirty="0" smtClean="0"/>
              <a:t>Por la mañana saldremos para </a:t>
            </a:r>
            <a:r>
              <a:rPr lang="es-ES" sz="1000" dirty="0" err="1" smtClean="0"/>
              <a:t>Hue</a:t>
            </a:r>
            <a:r>
              <a:rPr lang="es-ES" sz="1000" dirty="0" smtClean="0"/>
              <a:t>, veremos los complejos funerarios de los reyes </a:t>
            </a:r>
            <a:r>
              <a:rPr lang="es-ES" sz="1000" b="1" dirty="0" smtClean="0"/>
              <a:t>Minh </a:t>
            </a:r>
            <a:r>
              <a:rPr lang="es-ES" sz="1000" b="1" dirty="0" err="1" smtClean="0"/>
              <a:t>Mang</a:t>
            </a:r>
            <a:r>
              <a:rPr lang="es-ES" sz="1000" dirty="0" smtClean="0"/>
              <a:t>. </a:t>
            </a:r>
            <a:r>
              <a:rPr lang="es-ES" sz="1000" b="1" dirty="0" smtClean="0"/>
              <a:t>Almuerzo</a:t>
            </a:r>
            <a:r>
              <a:rPr lang="es-ES" sz="1000" dirty="0" smtClean="0"/>
              <a:t> en el restaurante local. Por la tarde, visitaremos la famosa </a:t>
            </a:r>
            <a:r>
              <a:rPr lang="es-ES" sz="1000" b="1" dirty="0" smtClean="0"/>
              <a:t>Ciudadela Imperial</a:t>
            </a:r>
            <a:r>
              <a:rPr lang="es-ES" sz="1000" dirty="0" smtClean="0"/>
              <a:t> en la que la dinastía </a:t>
            </a:r>
            <a:r>
              <a:rPr lang="es-ES" sz="1000" dirty="0" err="1" smtClean="0"/>
              <a:t>Nguyen</a:t>
            </a:r>
            <a:r>
              <a:rPr lang="es-ES" sz="1000" dirty="0" smtClean="0"/>
              <a:t> reinó de 1802 a 1945. Continuaremos en barco por </a:t>
            </a:r>
            <a:r>
              <a:rPr lang="es-ES" sz="1000" b="1" dirty="0" smtClean="0"/>
              <a:t>el río del Perfume</a:t>
            </a:r>
            <a:r>
              <a:rPr lang="es-ES" sz="1000" dirty="0" smtClean="0"/>
              <a:t> para visitar la </a:t>
            </a:r>
            <a:r>
              <a:rPr lang="es-ES" sz="1000" b="1" dirty="0" smtClean="0"/>
              <a:t>pagoda </a:t>
            </a:r>
            <a:r>
              <a:rPr lang="es-ES" sz="1000" b="1" dirty="0" err="1" smtClean="0"/>
              <a:t>Thien</a:t>
            </a:r>
            <a:r>
              <a:rPr lang="es-ES" sz="1000" b="1" dirty="0" smtClean="0"/>
              <a:t> Mu</a:t>
            </a:r>
            <a:r>
              <a:rPr lang="es-ES" sz="1000" dirty="0" smtClean="0"/>
              <a:t>. Finalizaremos la jornada paseando por el conocido </a:t>
            </a:r>
            <a:r>
              <a:rPr lang="es-ES" sz="1000" b="1" dirty="0" smtClean="0"/>
              <a:t>mercado </a:t>
            </a:r>
            <a:r>
              <a:rPr lang="es-ES" sz="1000" b="1" dirty="0" err="1" smtClean="0"/>
              <a:t>Dong</a:t>
            </a:r>
            <a:r>
              <a:rPr lang="es-ES" sz="1000" b="1" dirty="0" smtClean="0"/>
              <a:t> Ba.</a:t>
            </a:r>
            <a:r>
              <a:rPr lang="es-ES" sz="1000" dirty="0" smtClean="0"/>
              <a:t> Alojamiento en el hotel.</a:t>
            </a:r>
          </a:p>
          <a:p>
            <a:pPr algn="just"/>
            <a:r>
              <a:rPr lang="es-ES" sz="1000" b="1" dirty="0" smtClean="0"/>
              <a:t>04 OCT </a:t>
            </a:r>
            <a:r>
              <a:rPr lang="es-ES" sz="1000" b="1" dirty="0" err="1" smtClean="0"/>
              <a:t>Hue</a:t>
            </a:r>
            <a:r>
              <a:rPr lang="es-ES" sz="1000" b="1" dirty="0" smtClean="0"/>
              <a:t> / </a:t>
            </a:r>
            <a:r>
              <a:rPr lang="es-ES" sz="1000" b="1" dirty="0" err="1" smtClean="0"/>
              <a:t>Hanoi</a:t>
            </a:r>
            <a:r>
              <a:rPr lang="es-ES" sz="1000" b="1" dirty="0" smtClean="0"/>
              <a:t> -- </a:t>
            </a:r>
            <a:r>
              <a:rPr lang="es-ES" sz="1000" dirty="0" smtClean="0"/>
              <a:t>A la hora indicada traslado al aeropuerto de </a:t>
            </a:r>
            <a:r>
              <a:rPr lang="es-ES" sz="1000" dirty="0" err="1" smtClean="0"/>
              <a:t>Hue</a:t>
            </a:r>
            <a:r>
              <a:rPr lang="es-ES" sz="1000" dirty="0" smtClean="0"/>
              <a:t> para tomar el vuelo a </a:t>
            </a:r>
            <a:r>
              <a:rPr lang="es-ES" sz="1000" dirty="0" err="1" smtClean="0"/>
              <a:t>Hanoi</a:t>
            </a:r>
            <a:r>
              <a:rPr lang="es-ES" sz="1000" dirty="0" smtClean="0"/>
              <a:t>, capital de Vietnam y principal centro económico del país. Traslado al hotel. Por la tarde, </a:t>
            </a:r>
            <a:r>
              <a:rPr lang="es-ES" sz="1000" b="1" dirty="0" smtClean="0"/>
              <a:t>paseo</a:t>
            </a:r>
            <a:r>
              <a:rPr lang="es-ES" sz="1000" dirty="0" smtClean="0"/>
              <a:t> </a:t>
            </a:r>
            <a:r>
              <a:rPr lang="es-ES" sz="1000" b="1" dirty="0" smtClean="0"/>
              <a:t>a pie </a:t>
            </a:r>
            <a:r>
              <a:rPr lang="es-ES" sz="1000" dirty="0" smtClean="0"/>
              <a:t>por el centro de la ciudad: </a:t>
            </a:r>
            <a:r>
              <a:rPr lang="es-ES" sz="1000" b="1" dirty="0" smtClean="0"/>
              <a:t>recorrido en “ciclo” </a:t>
            </a:r>
            <a:r>
              <a:rPr lang="es-ES" sz="1000" dirty="0" smtClean="0"/>
              <a:t>por la zona antigua. Tiempo libre para recorrer las famosas calles comerciales de </a:t>
            </a:r>
            <a:r>
              <a:rPr lang="es-ES" sz="1000" dirty="0" err="1" smtClean="0"/>
              <a:t>Hang</a:t>
            </a:r>
            <a:r>
              <a:rPr lang="es-ES" sz="1000" dirty="0" smtClean="0"/>
              <a:t> </a:t>
            </a:r>
            <a:r>
              <a:rPr lang="es-ES" sz="1000" dirty="0" err="1" smtClean="0"/>
              <a:t>Dao</a:t>
            </a:r>
            <a:r>
              <a:rPr lang="es-ES" sz="1000" dirty="0" smtClean="0"/>
              <a:t>, </a:t>
            </a:r>
            <a:r>
              <a:rPr lang="es-ES" sz="1000" dirty="0" err="1" smtClean="0"/>
              <a:t>Hang</a:t>
            </a:r>
            <a:r>
              <a:rPr lang="es-ES" sz="1000" dirty="0" smtClean="0"/>
              <a:t> </a:t>
            </a:r>
            <a:r>
              <a:rPr lang="es-ES" sz="1000" dirty="0" err="1" smtClean="0"/>
              <a:t>Bac</a:t>
            </a:r>
            <a:r>
              <a:rPr lang="es-ES" sz="1000" dirty="0" smtClean="0"/>
              <a:t> y </a:t>
            </a:r>
            <a:r>
              <a:rPr lang="es-ES" sz="1000" dirty="0" err="1" smtClean="0"/>
              <a:t>Hang</a:t>
            </a:r>
            <a:r>
              <a:rPr lang="es-ES" sz="1000" dirty="0" smtClean="0"/>
              <a:t> </a:t>
            </a:r>
            <a:r>
              <a:rPr lang="es-ES" sz="1000" dirty="0" err="1" smtClean="0"/>
              <a:t>Gai</a:t>
            </a:r>
            <a:r>
              <a:rPr lang="es-ES" sz="1000" dirty="0" smtClean="0"/>
              <a:t>. </a:t>
            </a:r>
            <a:r>
              <a:rPr lang="en-US" sz="1000" dirty="0" err="1" smtClean="0"/>
              <a:t>Alojamiento</a:t>
            </a:r>
            <a:r>
              <a:rPr lang="en-US" sz="1000" dirty="0" smtClean="0"/>
              <a:t> en el hotel. </a:t>
            </a:r>
            <a:endParaRPr lang="es-ES" sz="1000" dirty="0" smtClean="0"/>
          </a:p>
          <a:p>
            <a:pPr algn="just"/>
            <a:endParaRPr lang="es-ES" sz="1000"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097016" y="3841790"/>
            <a:ext cx="4808984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 smtClean="0"/>
              <a:t>05 OCT  </a:t>
            </a:r>
            <a:r>
              <a:rPr lang="es-ES" sz="1000" b="1" dirty="0" err="1" smtClean="0"/>
              <a:t>Hanoi</a:t>
            </a:r>
            <a:r>
              <a:rPr lang="es-ES" sz="1000" b="1" dirty="0" smtClean="0"/>
              <a:t>  -- </a:t>
            </a:r>
            <a:r>
              <a:rPr lang="es-ES" sz="1000" b="1" i="1" dirty="0" smtClean="0"/>
              <a:t> </a:t>
            </a:r>
            <a:r>
              <a:rPr lang="es-ES" sz="1000" dirty="0" smtClean="0"/>
              <a:t>Por la mañana visitamos el exterior del </a:t>
            </a:r>
            <a:r>
              <a:rPr lang="es-ES" sz="1000" b="1" dirty="0" smtClean="0"/>
              <a:t>Mausoleo de Ho Chi Minh , la Pagoda del Pilar Único. </a:t>
            </a:r>
            <a:r>
              <a:rPr lang="es-ES" sz="1000" dirty="0" smtClean="0"/>
              <a:t>Visitamos el </a:t>
            </a:r>
            <a:r>
              <a:rPr lang="es-ES" sz="1000" b="1" dirty="0" smtClean="0"/>
              <a:t>Templo de la Literatura, </a:t>
            </a:r>
            <a:r>
              <a:rPr lang="es-ES" sz="1000" dirty="0" smtClean="0"/>
              <a:t>dedicado a Confucio y los literatos</a:t>
            </a:r>
            <a:r>
              <a:rPr lang="es-ES" sz="1000" b="1" dirty="0" smtClean="0"/>
              <a:t>. </a:t>
            </a:r>
            <a:r>
              <a:rPr lang="es-ES" sz="1000" dirty="0" smtClean="0"/>
              <a:t>Después visitamos </a:t>
            </a:r>
            <a:r>
              <a:rPr lang="es-ES" sz="1000" b="1" dirty="0" smtClean="0"/>
              <a:t> la pagoda de </a:t>
            </a:r>
            <a:r>
              <a:rPr lang="es-ES" sz="1000" b="1" dirty="0" err="1" smtClean="0"/>
              <a:t>Tran</a:t>
            </a:r>
            <a:r>
              <a:rPr lang="es-ES" sz="1000" b="1" dirty="0" smtClean="0"/>
              <a:t> </a:t>
            </a:r>
            <a:r>
              <a:rPr lang="es-ES" sz="1000" b="1" dirty="0" err="1" smtClean="0"/>
              <a:t>Quoc</a:t>
            </a:r>
            <a:r>
              <a:rPr lang="es-ES" sz="1000" b="1" dirty="0" smtClean="0"/>
              <a:t>.</a:t>
            </a:r>
            <a:r>
              <a:rPr lang="es-ES" sz="1000" dirty="0" smtClean="0"/>
              <a:t> Se encuentra en el limite norte de la ciudad junto a enorme </a:t>
            </a:r>
            <a:r>
              <a:rPr lang="es-ES" sz="1000" b="1" dirty="0" smtClean="0"/>
              <a:t>lago de Ho </a:t>
            </a:r>
            <a:r>
              <a:rPr lang="es-ES" sz="1000" b="1" dirty="0" err="1" smtClean="0"/>
              <a:t>Tay</a:t>
            </a:r>
            <a:r>
              <a:rPr lang="es-ES" sz="1000" b="1" dirty="0" smtClean="0"/>
              <a:t>. </a:t>
            </a:r>
            <a:r>
              <a:rPr lang="es-ES" sz="1000" dirty="0" smtClean="0"/>
              <a:t>Por la tarde, </a:t>
            </a:r>
            <a:r>
              <a:rPr lang="es-ES" sz="1000" b="1" dirty="0" smtClean="0"/>
              <a:t>paseo</a:t>
            </a:r>
            <a:r>
              <a:rPr lang="es-ES" sz="1000" dirty="0" smtClean="0"/>
              <a:t> </a:t>
            </a:r>
            <a:r>
              <a:rPr lang="es-ES" sz="1000" b="1" dirty="0" smtClean="0"/>
              <a:t>a pie </a:t>
            </a:r>
            <a:r>
              <a:rPr lang="es-ES" sz="1000" dirty="0" smtClean="0"/>
              <a:t>por el centro de la ciudad: </a:t>
            </a:r>
            <a:r>
              <a:rPr lang="es-ES" sz="1000" b="1" dirty="0" smtClean="0"/>
              <a:t>lago </a:t>
            </a:r>
            <a:r>
              <a:rPr lang="es-ES" sz="1000" b="1" dirty="0" err="1" smtClean="0"/>
              <a:t>Hoan</a:t>
            </a:r>
            <a:r>
              <a:rPr lang="es-ES" sz="1000" b="1" dirty="0" smtClean="0"/>
              <a:t> </a:t>
            </a:r>
            <a:r>
              <a:rPr lang="es-ES" sz="1000" b="1" dirty="0" err="1" smtClean="0"/>
              <a:t>Kiem</a:t>
            </a:r>
            <a:r>
              <a:rPr lang="es-ES" sz="1000" b="1" dirty="0" smtClean="0"/>
              <a:t> y Pagoda </a:t>
            </a:r>
            <a:r>
              <a:rPr lang="es-ES" sz="1000" b="1" dirty="0" err="1" smtClean="0"/>
              <a:t>Ngoc</a:t>
            </a:r>
            <a:r>
              <a:rPr lang="es-ES" sz="1000" b="1" dirty="0" smtClean="0"/>
              <a:t> Son, el templo de Bach </a:t>
            </a:r>
            <a:r>
              <a:rPr lang="es-ES" sz="1000" b="1" dirty="0" err="1" smtClean="0"/>
              <a:t>Ma</a:t>
            </a:r>
            <a:r>
              <a:rPr lang="es-ES" sz="1000" b="1" dirty="0" smtClean="0"/>
              <a:t>, el mercado de </a:t>
            </a:r>
            <a:r>
              <a:rPr lang="es-ES" sz="1000" b="1" dirty="0" err="1" smtClean="0"/>
              <a:t>Dong</a:t>
            </a:r>
            <a:r>
              <a:rPr lang="es-ES" sz="1000" b="1" dirty="0" smtClean="0"/>
              <a:t> </a:t>
            </a:r>
            <a:r>
              <a:rPr lang="es-ES" sz="1000" b="1" dirty="0" err="1" smtClean="0"/>
              <a:t>Xuan</a:t>
            </a:r>
            <a:r>
              <a:rPr lang="es-ES" sz="1000" b="1" dirty="0" smtClean="0"/>
              <a:t> </a:t>
            </a:r>
            <a:r>
              <a:rPr lang="es-ES" sz="1000" dirty="0" smtClean="0"/>
              <a:t>(si el tiempo lo permite). </a:t>
            </a:r>
            <a:r>
              <a:rPr lang="en-US" sz="1000" dirty="0" err="1" smtClean="0"/>
              <a:t>Alojamiento</a:t>
            </a:r>
            <a:r>
              <a:rPr lang="en-US" sz="1000" dirty="0" smtClean="0"/>
              <a:t> en el hotel.</a:t>
            </a:r>
            <a:endParaRPr lang="es-ES" sz="1000" dirty="0" smtClean="0"/>
          </a:p>
          <a:p>
            <a:pPr algn="just"/>
            <a:r>
              <a:rPr lang="en-US" sz="1000" b="1" dirty="0" smtClean="0"/>
              <a:t>06 OCT Hanoi/ Halong -- </a:t>
            </a:r>
            <a:r>
              <a:rPr lang="es-ES" sz="1000" dirty="0" smtClean="0"/>
              <a:t>Salida por carretera a través de plantaciones de arroz, para llegar a la </a:t>
            </a:r>
            <a:r>
              <a:rPr lang="es-ES" sz="1000" b="1" dirty="0" smtClean="0"/>
              <a:t>Bahía de </a:t>
            </a:r>
            <a:r>
              <a:rPr lang="es-ES" sz="1000" b="1" dirty="0" err="1" smtClean="0"/>
              <a:t>Halong</a:t>
            </a:r>
            <a:r>
              <a:rPr lang="es-ES" sz="1000" dirty="0" smtClean="0"/>
              <a:t>. Embarque en un junco tradicional vietnamita (almuerzo y cena a bordo). </a:t>
            </a:r>
            <a:r>
              <a:rPr lang="es-ES" sz="1000" b="1" dirty="0" smtClean="0"/>
              <a:t>Crucero por la</a:t>
            </a:r>
            <a:r>
              <a:rPr lang="es-ES" sz="1000" dirty="0" smtClean="0"/>
              <a:t> </a:t>
            </a:r>
            <a:r>
              <a:rPr lang="es-ES" sz="1000" b="1" dirty="0" smtClean="0"/>
              <a:t>bahía </a:t>
            </a:r>
            <a:r>
              <a:rPr lang="es-ES" sz="1000" dirty="0" smtClean="0"/>
              <a:t>para explorar alguna de las grutas y disfrutar de la puesta de sol. Noche a bordo. Descubran algunos de los tesoros diseminados a lo largo de la bahía del dragón descendiente durante la tarde: grutas fascinantes, playas encantadoras, pintorescas aldeas flotantes y extrañas formaciones rocosas emergiendo de las aguas color esmeralda.</a:t>
            </a:r>
          </a:p>
          <a:p>
            <a:pPr algn="just"/>
            <a:r>
              <a:rPr lang="es-ES" sz="1000" b="1" dirty="0" smtClean="0"/>
              <a:t>07 OCT Halong/Salida – </a:t>
            </a:r>
            <a:r>
              <a:rPr lang="es-ES" sz="1000" dirty="0" smtClean="0"/>
              <a:t>Tras el desayuno regresaremos al embarcadero. Durante la mañana el crucero continuará atravesando las aguas de la bahía. Desembarco. Traslado por </a:t>
            </a:r>
            <a:r>
              <a:rPr lang="es-ES" sz="1000" dirty="0" err="1" smtClean="0"/>
              <a:t>Hanoi</a:t>
            </a:r>
            <a:r>
              <a:rPr lang="es-ES" sz="1000" dirty="0" smtClean="0"/>
              <a:t>. Tiempo libre para sus compras o su propio descubrimiento de la ciudad antes del traslado hacia el aeropuerto para su regreso. Vuelos internacionales.</a:t>
            </a:r>
          </a:p>
          <a:p>
            <a:pPr algn="just"/>
            <a:r>
              <a:rPr lang="es-ES" sz="1000" b="1" dirty="0" smtClean="0"/>
              <a:t>08 OCT</a:t>
            </a:r>
            <a:r>
              <a:rPr lang="es-ES" sz="1000" dirty="0" smtClean="0"/>
              <a:t>– Llegada a Valencia, recogida de equipajes  y</a:t>
            </a:r>
            <a:r>
              <a:rPr lang="es-ES" sz="1000" b="1" dirty="0" smtClean="0"/>
              <a:t>  FIN DEL VIAJE.</a:t>
            </a:r>
            <a:endParaRPr lang="es-ES" sz="1000" b="1" dirty="0"/>
          </a:p>
        </p:txBody>
      </p:sp>
      <p:pic>
        <p:nvPicPr>
          <p:cNvPr id="22" name="21 Imagen" descr="vietnam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72" y="2780928"/>
            <a:ext cx="1656184" cy="1240632"/>
          </a:xfrm>
          <a:prstGeom prst="rect">
            <a:avLst/>
          </a:prstGeom>
        </p:spPr>
      </p:pic>
      <p:pic>
        <p:nvPicPr>
          <p:cNvPr id="23" name="22 Imagen" descr="vietnam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0752" y="2708920"/>
            <a:ext cx="2106234" cy="1296144"/>
          </a:xfrm>
          <a:prstGeom prst="rect">
            <a:avLst/>
          </a:prstGeom>
        </p:spPr>
      </p:pic>
      <p:pic>
        <p:nvPicPr>
          <p:cNvPr id="24" name="23 Imagen" descr="vietnam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1352" y="1628800"/>
            <a:ext cx="1649109" cy="2198812"/>
          </a:xfrm>
          <a:prstGeom prst="rect">
            <a:avLst/>
          </a:prstGeom>
        </p:spPr>
      </p:pic>
      <p:pic>
        <p:nvPicPr>
          <p:cNvPr id="25" name="24 Imagen" descr="vietnam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9024" y="1772816"/>
            <a:ext cx="2088232" cy="2088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13904</TotalTime>
  <Words>842</Words>
  <Application>Microsoft Office PowerPoint</Application>
  <PresentationFormat>A4 (210 x 297 mm)</PresentationFormat>
  <Paragraphs>43</Paragraphs>
  <Slides>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 de Windows</cp:lastModifiedBy>
  <cp:revision>1284</cp:revision>
  <dcterms:created xsi:type="dcterms:W3CDTF">2018-12-20T18:05:21Z</dcterms:created>
  <dcterms:modified xsi:type="dcterms:W3CDTF">2020-01-17T08:57:30Z</dcterms:modified>
</cp:coreProperties>
</file>